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4" r:id="rId1"/>
  </p:sldMasterIdLst>
  <p:sldIdLst>
    <p:sldId id="256" r:id="rId2"/>
    <p:sldId id="259" r:id="rId3"/>
    <p:sldId id="257" r:id="rId4"/>
    <p:sldId id="272" r:id="rId5"/>
    <p:sldId id="260" r:id="rId6"/>
    <p:sldId id="261" r:id="rId7"/>
    <p:sldId id="262" r:id="rId8"/>
    <p:sldId id="273" r:id="rId9"/>
    <p:sldId id="263" r:id="rId10"/>
    <p:sldId id="264" r:id="rId11"/>
    <p:sldId id="265" r:id="rId12"/>
    <p:sldId id="271" r:id="rId13"/>
    <p:sldId id="266" r:id="rId14"/>
    <p:sldId id="267" r:id="rId15"/>
    <p:sldId id="268" r:id="rId16"/>
    <p:sldId id="269" r:id="rId17"/>
    <p:sldId id="270"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i Nadir" initials="AN" lastIdx="1" clrIdx="0">
    <p:extLst>
      <p:ext uri="{19B8F6BF-5375-455C-9EA6-DF929625EA0E}">
        <p15:presenceInfo xmlns:p15="http://schemas.microsoft.com/office/powerpoint/2012/main" userId="Ali Nadi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A6662E-FAF4-44BC-88B5-85A7CBFB6D30}" type="datetime1">
              <a:rPr lang="en-US" smtClean="0"/>
              <a:pPr/>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1988797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7E0CF6C-748E-4B7A-BC8B-3011EF78ED13}" type="datetime1">
              <a:rPr lang="en-US" smtClean="0"/>
              <a:pPr/>
              <a:t>5/18/2021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40992259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7E0CF6C-748E-4B7A-BC8B-3011EF78ED13}" type="datetime1">
              <a:rPr lang="en-US" smtClean="0"/>
              <a:pPr/>
              <a:t>5/18/2021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87507303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7E0CF6C-748E-4B7A-BC8B-3011EF78ED13}" type="datetime1">
              <a:rPr lang="en-US" smtClean="0"/>
              <a:pPr/>
              <a:t>5/18/2021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94203752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E0CF6C-748E-4B7A-BC8B-3011EF78ED13}" type="datetime1">
              <a:rPr lang="en-US" smtClean="0"/>
              <a:pPr/>
              <a:t>5/18/2021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127428623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7E0CF6C-748E-4B7A-BC8B-3011EF78ED13}" type="datetime1">
              <a:rPr lang="en-US" smtClean="0"/>
              <a:pPr/>
              <a:t>5/18/2021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251807409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7E0CF6C-748E-4B7A-BC8B-3011EF78ED13}" type="datetime1">
              <a:rPr lang="en-US" smtClean="0"/>
              <a:pPr/>
              <a:t>5/18/2021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173969540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559632-1575-4E14-B53B-3DC3D5ED3947}" type="datetime1">
              <a:rPr lang="en-US" smtClean="0"/>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656941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4A6868-2568-4CC9-B302-F37117B01A6E}" type="datetime1">
              <a:rPr lang="en-US" smtClean="0"/>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8334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55F08A-1E71-4B2B-BB49-E743F2903911}" type="datetime1">
              <a:rPr lang="en-US" smtClean="0"/>
              <a:t>5/18/2021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08502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417D9E-721A-44BB-8863-9873FE64DA75}" type="datetime1">
              <a:rPr lang="en-US" smtClean="0"/>
              <a:t>5/18/2021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190557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F31DA2F-80B8-49CF-99FB-5ABCA53A607A}" type="datetime1">
              <a:rPr lang="en-US" smtClean="0"/>
              <a:t>5/18/2021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074005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852172-E6C9-4B6C-929A-A9DE3837BBF1}" type="datetime1">
              <a:rPr lang="en-US" smtClean="0"/>
              <a:t>5/18/2021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157937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3AB41CFF-90C9-47B3-9DA1-F2BF8D839F7E}" type="datetime1">
              <a:rPr lang="en-US" smtClean="0"/>
              <a:t>5/18/2021</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60905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06048FA-06AB-4884-A69B-986B96E68A24}" type="datetime1">
              <a:rPr lang="en-US" smtClean="0"/>
              <a:t>5/18/2021</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966452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50DB7ABA-0172-4F9C-889D-567164F66BCD}" type="datetime1">
              <a:rPr lang="en-US" smtClean="0"/>
              <a:t>5/18/2021</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6279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8AC6A5B-8AE7-4A41-B5A7-9ADC6686DC18}" type="datetime1">
              <a:rPr lang="en-US" smtClean="0"/>
              <a:t>5/18/2021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173449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7E0CF6C-748E-4B7A-BC8B-3011EF78ED13}" type="datetime1">
              <a:rPr lang="en-US" smtClean="0"/>
              <a:pPr/>
              <a:t>5/18/2021</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2412410287"/>
      </p:ext>
    </p:extLst>
  </p:cSld>
  <p:clrMap bg1="dk1" tx1="lt1" bg2="dk2" tx2="lt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 id="2147483860" r:id="rId16"/>
    <p:sldLayoutId id="2147483861"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atos de programación en monitor de ordenador">
            <a:extLst>
              <a:ext uri="{FF2B5EF4-FFF2-40B4-BE49-F238E27FC236}">
                <a16:creationId xmlns:a16="http://schemas.microsoft.com/office/drawing/2014/main" id="{5011952F-3D83-45E6-9581-5B05FE4EC67B}"/>
              </a:ext>
            </a:extLst>
          </p:cNvPr>
          <p:cNvPicPr>
            <a:picLocks noChangeAspect="1"/>
          </p:cNvPicPr>
          <p:nvPr/>
        </p:nvPicPr>
        <p:blipFill rotWithShape="1">
          <a:blip r:embed="rId2">
            <a:alphaModFix amt="70000"/>
          </a:blip>
          <a:srcRect t="12052" r="-1" b="3674"/>
          <a:stretch/>
        </p:blipFill>
        <p:spPr>
          <a:xfrm>
            <a:off x="20" y="10"/>
            <a:ext cx="12188932" cy="6856614"/>
          </a:xfrm>
          <a:prstGeom prst="rect">
            <a:avLst/>
          </a:prstGeom>
        </p:spPr>
      </p:pic>
      <p:sp>
        <p:nvSpPr>
          <p:cNvPr id="2" name="Title 1">
            <a:extLst>
              <a:ext uri="{FF2B5EF4-FFF2-40B4-BE49-F238E27FC236}">
                <a16:creationId xmlns:a16="http://schemas.microsoft.com/office/drawing/2014/main" id="{9068A7F5-D63F-4314-80F3-107F3AA1D2BA}"/>
              </a:ext>
            </a:extLst>
          </p:cNvPr>
          <p:cNvSpPr>
            <a:spLocks noGrp="1"/>
          </p:cNvSpPr>
          <p:nvPr>
            <p:ph type="ctrTitle"/>
          </p:nvPr>
        </p:nvSpPr>
        <p:spPr>
          <a:xfrm>
            <a:off x="269377" y="228820"/>
            <a:ext cx="7530685" cy="3163864"/>
          </a:xfrm>
        </p:spPr>
        <p:txBody>
          <a:bodyPr>
            <a:normAutofit/>
          </a:bodyPr>
          <a:lstStyle/>
          <a:p>
            <a:pPr algn="l"/>
            <a:r>
              <a:rPr lang="en-US" sz="5200" dirty="0">
                <a:solidFill>
                  <a:srgbClr val="FFFFFF"/>
                </a:solidFill>
              </a:rPr>
              <a:t>DIGITAL DICE </a:t>
            </a:r>
          </a:p>
        </p:txBody>
      </p:sp>
      <p:sp>
        <p:nvSpPr>
          <p:cNvPr id="3" name="Subtitle 2">
            <a:extLst>
              <a:ext uri="{FF2B5EF4-FFF2-40B4-BE49-F238E27FC236}">
                <a16:creationId xmlns:a16="http://schemas.microsoft.com/office/drawing/2014/main" id="{E0B0FD84-E7F8-4AC1-B736-C997D09AB4EB}"/>
              </a:ext>
            </a:extLst>
          </p:cNvPr>
          <p:cNvSpPr>
            <a:spLocks noGrp="1"/>
          </p:cNvSpPr>
          <p:nvPr>
            <p:ph type="subTitle" idx="1"/>
          </p:nvPr>
        </p:nvSpPr>
        <p:spPr>
          <a:xfrm>
            <a:off x="269377" y="3428317"/>
            <a:ext cx="7583133" cy="1279124"/>
          </a:xfrm>
        </p:spPr>
        <p:txBody>
          <a:bodyPr>
            <a:normAutofit/>
          </a:bodyPr>
          <a:lstStyle/>
          <a:p>
            <a:pPr algn="l"/>
            <a:r>
              <a:rPr lang="en-US" sz="2200" i="1" dirty="0">
                <a:solidFill>
                  <a:srgbClr val="FFFFFF"/>
                </a:solidFill>
                <a:latin typeface="Aharoni" panose="02010803020104030203" pitchFamily="2" charset="-79"/>
                <a:cs typeface="Aharoni" panose="02010803020104030203" pitchFamily="2" charset="-79"/>
              </a:rPr>
              <a:t>Digital Logic Design Project </a:t>
            </a:r>
          </a:p>
        </p:txBody>
      </p:sp>
    </p:spTree>
    <p:extLst>
      <p:ext uri="{BB962C8B-B14F-4D97-AF65-F5344CB8AC3E}">
        <p14:creationId xmlns:p14="http://schemas.microsoft.com/office/powerpoint/2010/main" val="18466410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AC878-63ED-44C4-A986-AE8EF4750489}"/>
              </a:ext>
            </a:extLst>
          </p:cNvPr>
          <p:cNvSpPr>
            <a:spLocks noGrp="1"/>
          </p:cNvSpPr>
          <p:nvPr>
            <p:ph type="title"/>
          </p:nvPr>
        </p:nvSpPr>
        <p:spPr>
          <a:xfrm>
            <a:off x="319088" y="437881"/>
            <a:ext cx="10515600" cy="1325563"/>
          </a:xfrm>
        </p:spPr>
        <p:txBody>
          <a:bodyPr/>
          <a:lstStyle/>
          <a:p>
            <a:r>
              <a:rPr lang="en-US" b="1" dirty="0"/>
              <a:t>Circuit Diagram </a:t>
            </a:r>
          </a:p>
        </p:txBody>
      </p:sp>
      <p:pic>
        <p:nvPicPr>
          <p:cNvPr id="5" name="Content Placeholder 4">
            <a:extLst>
              <a:ext uri="{FF2B5EF4-FFF2-40B4-BE49-F238E27FC236}">
                <a16:creationId xmlns:a16="http://schemas.microsoft.com/office/drawing/2014/main" id="{F3EFF1AF-4BD9-48EF-9F2B-78C7C0A0D6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2392" y="1253333"/>
            <a:ext cx="7664704" cy="5436159"/>
          </a:xfrm>
          <a:prstGeom prst="rect">
            <a:avLst/>
          </a:prstGeom>
          <a:ln w="228600" cap="sq" cmpd="thickThin">
            <a:noFill/>
            <a:prstDash val="solid"/>
            <a:miter lim="800000"/>
          </a:ln>
          <a:effectLst>
            <a:innerShdw blurRad="76200">
              <a:srgbClr val="000000"/>
            </a:innerShdw>
          </a:effectLst>
        </p:spPr>
      </p:pic>
      <p:cxnSp>
        <p:nvCxnSpPr>
          <p:cNvPr id="7" name="Straight Arrow Connector 6">
            <a:extLst>
              <a:ext uri="{FF2B5EF4-FFF2-40B4-BE49-F238E27FC236}">
                <a16:creationId xmlns:a16="http://schemas.microsoft.com/office/drawing/2014/main" id="{64FA1DA7-E7B3-4348-95B5-6C8FD65A9821}"/>
              </a:ext>
            </a:extLst>
          </p:cNvPr>
          <p:cNvCxnSpPr/>
          <p:nvPr/>
        </p:nvCxnSpPr>
        <p:spPr>
          <a:xfrm>
            <a:off x="3465442" y="3192189"/>
            <a:ext cx="0" cy="121920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DEF009B2-2867-4340-9CF8-A65321D37048}"/>
              </a:ext>
            </a:extLst>
          </p:cNvPr>
          <p:cNvSpPr txBox="1"/>
          <p:nvPr/>
        </p:nvSpPr>
        <p:spPr>
          <a:xfrm>
            <a:off x="2365242" y="2929740"/>
            <a:ext cx="1988365"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t>555 Timer Circuit</a:t>
            </a:r>
          </a:p>
        </p:txBody>
      </p:sp>
      <p:sp>
        <p:nvSpPr>
          <p:cNvPr id="9" name="TextBox 8">
            <a:extLst>
              <a:ext uri="{FF2B5EF4-FFF2-40B4-BE49-F238E27FC236}">
                <a16:creationId xmlns:a16="http://schemas.microsoft.com/office/drawing/2014/main" id="{5A3D0543-3CDD-4B1B-BBCE-372E21CCDD29}"/>
              </a:ext>
            </a:extLst>
          </p:cNvPr>
          <p:cNvSpPr txBox="1"/>
          <p:nvPr/>
        </p:nvSpPr>
        <p:spPr>
          <a:xfrm>
            <a:off x="4516928" y="3059668"/>
            <a:ext cx="1749838"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t>IC 4017 Circuit</a:t>
            </a:r>
          </a:p>
        </p:txBody>
      </p:sp>
      <p:cxnSp>
        <p:nvCxnSpPr>
          <p:cNvPr id="10" name="Straight Arrow Connector 9">
            <a:extLst>
              <a:ext uri="{FF2B5EF4-FFF2-40B4-BE49-F238E27FC236}">
                <a16:creationId xmlns:a16="http://schemas.microsoft.com/office/drawing/2014/main" id="{936050B0-2119-46B5-80A7-27744091D6EB}"/>
              </a:ext>
            </a:extLst>
          </p:cNvPr>
          <p:cNvCxnSpPr>
            <a:cxnSpLocks/>
          </p:cNvCxnSpPr>
          <p:nvPr/>
        </p:nvCxnSpPr>
        <p:spPr>
          <a:xfrm>
            <a:off x="5391847" y="3429000"/>
            <a:ext cx="0" cy="982389"/>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EBB3FC92-A809-4755-A2C4-7FA15855AE4A}"/>
              </a:ext>
            </a:extLst>
          </p:cNvPr>
          <p:cNvSpPr txBox="1"/>
          <p:nvPr/>
        </p:nvSpPr>
        <p:spPr>
          <a:xfrm>
            <a:off x="5458069" y="1778530"/>
            <a:ext cx="1104790"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t>OUTPUT</a:t>
            </a:r>
          </a:p>
        </p:txBody>
      </p:sp>
      <p:cxnSp>
        <p:nvCxnSpPr>
          <p:cNvPr id="15" name="Straight Arrow Connector 14">
            <a:extLst>
              <a:ext uri="{FF2B5EF4-FFF2-40B4-BE49-F238E27FC236}">
                <a16:creationId xmlns:a16="http://schemas.microsoft.com/office/drawing/2014/main" id="{0857E122-EE9D-45D6-B88A-A8B10DF77903}"/>
              </a:ext>
            </a:extLst>
          </p:cNvPr>
          <p:cNvCxnSpPr>
            <a:cxnSpLocks/>
          </p:cNvCxnSpPr>
          <p:nvPr/>
        </p:nvCxnSpPr>
        <p:spPr>
          <a:xfrm>
            <a:off x="6562859" y="2160969"/>
            <a:ext cx="744183" cy="42493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024275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8729F-303B-49B2-B1CF-88F85CFE3124}"/>
              </a:ext>
            </a:extLst>
          </p:cNvPr>
          <p:cNvSpPr>
            <a:spLocks noGrp="1"/>
          </p:cNvSpPr>
          <p:nvPr>
            <p:ph type="title"/>
          </p:nvPr>
        </p:nvSpPr>
        <p:spPr>
          <a:xfrm>
            <a:off x="294860" y="365760"/>
            <a:ext cx="10515600" cy="1325563"/>
          </a:xfrm>
        </p:spPr>
        <p:txBody>
          <a:bodyPr/>
          <a:lstStyle/>
          <a:p>
            <a:r>
              <a:rPr lang="en-US" dirty="0"/>
              <a:t>Flow Diagram</a:t>
            </a:r>
          </a:p>
        </p:txBody>
      </p:sp>
      <p:sp>
        <p:nvSpPr>
          <p:cNvPr id="195" name="Content Placeholder 2">
            <a:extLst>
              <a:ext uri="{FF2B5EF4-FFF2-40B4-BE49-F238E27FC236}">
                <a16:creationId xmlns:a16="http://schemas.microsoft.com/office/drawing/2014/main" id="{713BF171-2E4F-43D7-8252-B1A92C4151AD}"/>
              </a:ext>
            </a:extLst>
          </p:cNvPr>
          <p:cNvSpPr>
            <a:spLocks noGrp="1"/>
          </p:cNvSpPr>
          <p:nvPr>
            <p:ph idx="1"/>
          </p:nvPr>
        </p:nvSpPr>
        <p:spPr>
          <a:xfrm>
            <a:off x="132521" y="1790423"/>
            <a:ext cx="4757531" cy="4701817"/>
          </a:xfrm>
        </p:spPr>
        <p:txBody>
          <a:bodyPr anchor="t"/>
          <a:lstStyle/>
          <a:p>
            <a:r>
              <a:rPr lang="en-US" dirty="0">
                <a:latin typeface="Arial" panose="020B0604020202020204" pitchFamily="34" charset="0"/>
                <a:cs typeface="Arial" panose="020B0604020202020204" pitchFamily="34" charset="0"/>
              </a:rPr>
              <a:t>First pin enabled by default</a:t>
            </a:r>
          </a:p>
          <a:p>
            <a:r>
              <a:rPr lang="en-US" dirty="0">
                <a:latin typeface="Arial" panose="020B0604020202020204" pitchFamily="34" charset="0"/>
                <a:cs typeface="Arial" panose="020B0604020202020204" pitchFamily="34" charset="0"/>
              </a:rPr>
              <a:t>Activate pins consecutively</a:t>
            </a:r>
          </a:p>
          <a:p>
            <a:r>
              <a:rPr lang="en-US" dirty="0">
                <a:latin typeface="Arial" panose="020B0604020202020204" pitchFamily="34" charset="0"/>
                <a:cs typeface="Arial" panose="020B0604020202020204" pitchFamily="34" charset="0"/>
              </a:rPr>
              <a:t>Read button press after activating a pin </a:t>
            </a:r>
          </a:p>
          <a:p>
            <a:r>
              <a:rPr lang="en-US" dirty="0">
                <a:latin typeface="Arial" panose="020B0604020202020204" pitchFamily="34" charset="0"/>
                <a:cs typeface="Arial" panose="020B0604020202020204" pitchFamily="34" charset="0"/>
              </a:rPr>
              <a:t>The counter loops until button is released</a:t>
            </a:r>
          </a:p>
        </p:txBody>
      </p:sp>
      <p:pic>
        <p:nvPicPr>
          <p:cNvPr id="194" name="Picture 193">
            <a:extLst>
              <a:ext uri="{FF2B5EF4-FFF2-40B4-BE49-F238E27FC236}">
                <a16:creationId xmlns:a16="http://schemas.microsoft.com/office/drawing/2014/main" id="{86EC9D4E-DA8B-4E50-811F-8D3349ADDE2E}"/>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Lst>
          </a:blip>
          <a:srcRect l="39446" t="25430" r="32500" b="12886"/>
          <a:stretch/>
        </p:blipFill>
        <p:spPr>
          <a:xfrm>
            <a:off x="5106247" y="233238"/>
            <a:ext cx="6790893" cy="6391524"/>
          </a:xfrm>
          <a:prstGeom prst="rect">
            <a:avLst/>
          </a:prstGeom>
        </p:spPr>
      </p:pic>
    </p:spTree>
    <p:extLst>
      <p:ext uri="{BB962C8B-B14F-4D97-AF65-F5344CB8AC3E}">
        <p14:creationId xmlns:p14="http://schemas.microsoft.com/office/powerpoint/2010/main" val="3276461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ED1C0-E892-4CBC-86FA-208239E61BC0}"/>
              </a:ext>
            </a:extLst>
          </p:cNvPr>
          <p:cNvSpPr>
            <a:spLocks noGrp="1"/>
          </p:cNvSpPr>
          <p:nvPr>
            <p:ph type="title"/>
          </p:nvPr>
        </p:nvSpPr>
        <p:spPr/>
        <p:txBody>
          <a:bodyPr/>
          <a:lstStyle/>
          <a:p>
            <a:r>
              <a:rPr lang="en-US" b="1" dirty="0"/>
              <a:t>ALGORITHM</a:t>
            </a:r>
          </a:p>
        </p:txBody>
      </p:sp>
      <p:sp>
        <p:nvSpPr>
          <p:cNvPr id="3" name="Content Placeholder 2">
            <a:extLst>
              <a:ext uri="{FF2B5EF4-FFF2-40B4-BE49-F238E27FC236}">
                <a16:creationId xmlns:a16="http://schemas.microsoft.com/office/drawing/2014/main" id="{9290D1AA-5011-4312-9C7B-EC78608109CE}"/>
              </a:ext>
            </a:extLst>
          </p:cNvPr>
          <p:cNvSpPr>
            <a:spLocks noGrp="1"/>
          </p:cNvSpPr>
          <p:nvPr>
            <p:ph idx="1"/>
          </p:nvPr>
        </p:nvSpPr>
        <p:spPr>
          <a:xfrm>
            <a:off x="646111" y="1600200"/>
            <a:ext cx="9404723" cy="4805082"/>
          </a:xfrm>
        </p:spPr>
        <p:txBody>
          <a:bodyPr>
            <a:normAutofit lnSpcReduction="10000"/>
          </a:bodyPr>
          <a:lstStyle/>
          <a:p>
            <a:pPr lvl="0"/>
            <a:r>
              <a:rPr lang="en-US" sz="1800" dirty="0"/>
              <a:t>Timer IC feeds a clock pulse to 4017 counter IC</a:t>
            </a:r>
          </a:p>
          <a:p>
            <a:pPr lvl="0"/>
            <a:r>
              <a:rPr lang="en-US" sz="1800" dirty="0"/>
              <a:t>Clock frequency disturbs the counter to enable it</a:t>
            </a:r>
          </a:p>
          <a:p>
            <a:pPr lvl="0"/>
            <a:r>
              <a:rPr lang="en-US" sz="1800" dirty="0"/>
              <a:t>Initially, the circuit triggers first pin of the 4017 IC by default</a:t>
            </a:r>
          </a:p>
          <a:p>
            <a:pPr lvl="0"/>
            <a:r>
              <a:rPr lang="en-US" sz="1800" dirty="0"/>
              <a:t>This can be seen by illumination of central LED which indicates ONE</a:t>
            </a:r>
          </a:p>
          <a:p>
            <a:pPr lvl="0"/>
            <a:r>
              <a:rPr lang="en-US" sz="1800" dirty="0"/>
              <a:t>The program then checks for button release</a:t>
            </a:r>
          </a:p>
          <a:p>
            <a:pPr lvl="0"/>
            <a:r>
              <a:rPr lang="en-US" sz="1800" dirty="0"/>
              <a:t>If YES, the program prompts the user for input i.e. to detect the next button press</a:t>
            </a:r>
          </a:p>
          <a:p>
            <a:pPr lvl="0"/>
            <a:r>
              <a:rPr lang="en-US" sz="1800" dirty="0"/>
              <a:t>This allows the program to pause and display the last sequence of LEDs enabled</a:t>
            </a:r>
          </a:p>
          <a:p>
            <a:pPr lvl="0"/>
            <a:r>
              <a:rPr lang="en-US" sz="1800" dirty="0"/>
              <a:t>Else, if the button remains pressed, the circuit activates the second pin</a:t>
            </a:r>
          </a:p>
          <a:p>
            <a:pPr lvl="0"/>
            <a:r>
              <a:rPr lang="en-US" sz="1800" dirty="0"/>
              <a:t>Groups A, B, C and D represent resistors/LEDs arranged in parallel</a:t>
            </a:r>
          </a:p>
          <a:p>
            <a:pPr lvl="0"/>
            <a:r>
              <a:rPr lang="en-US" sz="1800" dirty="0"/>
              <a:t>The same check for pin 1 is reapplied and thus program loops through all 6 output pins</a:t>
            </a:r>
          </a:p>
          <a:p>
            <a:pPr lvl="0"/>
            <a:r>
              <a:rPr lang="en-US" sz="1800" dirty="0"/>
              <a:t>This is visualized by the LEDs cycling through all 6 patterns of the dice until button is released (1 through 6)</a:t>
            </a:r>
          </a:p>
          <a:p>
            <a:endParaRPr lang="en-US" sz="1800" dirty="0"/>
          </a:p>
        </p:txBody>
      </p:sp>
    </p:spTree>
    <p:extLst>
      <p:ext uri="{BB962C8B-B14F-4D97-AF65-F5344CB8AC3E}">
        <p14:creationId xmlns:p14="http://schemas.microsoft.com/office/powerpoint/2010/main" val="3999660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C0CE7-7E50-482C-8F1E-95536CAD3C4E}"/>
              </a:ext>
            </a:extLst>
          </p:cNvPr>
          <p:cNvSpPr>
            <a:spLocks noGrp="1"/>
          </p:cNvSpPr>
          <p:nvPr>
            <p:ph type="title"/>
          </p:nvPr>
        </p:nvSpPr>
        <p:spPr/>
        <p:txBody>
          <a:bodyPr/>
          <a:lstStyle/>
          <a:p>
            <a:pPr algn="ctr"/>
            <a:r>
              <a:rPr lang="en-US" dirty="0"/>
              <a:t>Working and Functionality </a:t>
            </a:r>
          </a:p>
        </p:txBody>
      </p:sp>
      <p:sp>
        <p:nvSpPr>
          <p:cNvPr id="3" name="Content Placeholder 2">
            <a:extLst>
              <a:ext uri="{FF2B5EF4-FFF2-40B4-BE49-F238E27FC236}">
                <a16:creationId xmlns:a16="http://schemas.microsoft.com/office/drawing/2014/main" id="{4660110B-C109-4388-B5E8-49702A11E97B}"/>
              </a:ext>
            </a:extLst>
          </p:cNvPr>
          <p:cNvSpPr>
            <a:spLocks noGrp="1"/>
          </p:cNvSpPr>
          <p:nvPr>
            <p:ph idx="1"/>
          </p:nvPr>
        </p:nvSpPr>
        <p:spPr>
          <a:xfrm>
            <a:off x="132521" y="1790423"/>
            <a:ext cx="3498575" cy="4701817"/>
          </a:xfrm>
        </p:spPr>
        <p:txBody>
          <a:bodyPr/>
          <a:lstStyle/>
          <a:p>
            <a:r>
              <a:rPr lang="en-US" b="1" u="sng" dirty="0"/>
              <a:t>Simulation:</a:t>
            </a:r>
          </a:p>
          <a:p>
            <a:r>
              <a:rPr lang="en-US" dirty="0">
                <a:latin typeface="Arial" panose="020B0604020202020204" pitchFamily="34" charset="0"/>
                <a:cs typeface="Arial" panose="020B0604020202020204" pitchFamily="34" charset="0"/>
              </a:rPr>
              <a:t>The following clip demonstrates the simulation of digital dice, with a pattern enabled after releasing button</a:t>
            </a:r>
          </a:p>
        </p:txBody>
      </p:sp>
      <p:pic>
        <p:nvPicPr>
          <p:cNvPr id="4" name="Dice - Proteus 8 Professional - Schematic Capture 2021-05-07 23-28-32">
            <a:hlinkClick r:id="" action="ppaction://media"/>
            <a:extLst>
              <a:ext uri="{FF2B5EF4-FFF2-40B4-BE49-F238E27FC236}">
                <a16:creationId xmlns:a16="http://schemas.microsoft.com/office/drawing/2014/main" id="{AE3E60F8-C6A8-4E60-BF23-A2872A7F303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4502" t="10303" r="865" b="3185"/>
          <a:stretch/>
        </p:blipFill>
        <p:spPr>
          <a:xfrm>
            <a:off x="3909391" y="1790423"/>
            <a:ext cx="7779026" cy="4315035"/>
          </a:xfrm>
          <a:prstGeom prst="rect">
            <a:avLst/>
          </a:prstGeom>
          <a:ln w="28575">
            <a:solidFill>
              <a:schemeClr val="tx1"/>
            </a:solidFill>
          </a:ln>
        </p:spPr>
      </p:pic>
    </p:spTree>
    <p:extLst>
      <p:ext uri="{BB962C8B-B14F-4D97-AF65-F5344CB8AC3E}">
        <p14:creationId xmlns:p14="http://schemas.microsoft.com/office/powerpoint/2010/main" val="1635175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1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F2243-E63B-4C74-9760-B795B3A6B559}"/>
              </a:ext>
            </a:extLst>
          </p:cNvPr>
          <p:cNvSpPr>
            <a:spLocks noGrp="1"/>
          </p:cNvSpPr>
          <p:nvPr>
            <p:ph type="title"/>
          </p:nvPr>
        </p:nvSpPr>
        <p:spPr/>
        <p:txBody>
          <a:bodyPr/>
          <a:lstStyle/>
          <a:p>
            <a:r>
              <a:rPr lang="en-US" dirty="0"/>
              <a:t>TASK DISTRIBUTION</a:t>
            </a:r>
          </a:p>
        </p:txBody>
      </p:sp>
      <p:sp>
        <p:nvSpPr>
          <p:cNvPr id="4" name="Text Placeholder 3">
            <a:extLst>
              <a:ext uri="{FF2B5EF4-FFF2-40B4-BE49-F238E27FC236}">
                <a16:creationId xmlns:a16="http://schemas.microsoft.com/office/drawing/2014/main" id="{1C6B2546-83C8-4AA5-8526-F93257D8CAC0}"/>
              </a:ext>
            </a:extLst>
          </p:cNvPr>
          <p:cNvSpPr>
            <a:spLocks noGrp="1"/>
          </p:cNvSpPr>
          <p:nvPr>
            <p:ph type="body" idx="1"/>
          </p:nvPr>
        </p:nvSpPr>
        <p:spPr/>
        <p:style>
          <a:lnRef idx="1">
            <a:schemeClr val="dk1"/>
          </a:lnRef>
          <a:fillRef idx="2">
            <a:schemeClr val="dk1"/>
          </a:fillRef>
          <a:effectRef idx="1">
            <a:schemeClr val="dk1"/>
          </a:effectRef>
          <a:fontRef idx="minor">
            <a:schemeClr val="dk1"/>
          </a:fontRef>
        </p:style>
        <p:txBody>
          <a:bodyPr anchor="ctr"/>
          <a:lstStyle/>
          <a:p>
            <a:pPr algn="ctr"/>
            <a:r>
              <a:rPr lang="en-US" b="1" dirty="0">
                <a:ln w="0"/>
                <a:solidFill>
                  <a:schemeClr val="tx1"/>
                </a:solidFill>
                <a:effectLst>
                  <a:outerShdw blurRad="38100" dist="19050" dir="2700000" algn="tl" rotWithShape="0">
                    <a:schemeClr val="dk1">
                      <a:alpha val="40000"/>
                    </a:schemeClr>
                  </a:outerShdw>
                </a:effectLst>
              </a:rPr>
              <a:t>Hardware</a:t>
            </a:r>
            <a:endParaRPr lang="en-US" b="1" dirty="0"/>
          </a:p>
        </p:txBody>
      </p:sp>
      <p:sp>
        <p:nvSpPr>
          <p:cNvPr id="3" name="Content Placeholder 2">
            <a:extLst>
              <a:ext uri="{FF2B5EF4-FFF2-40B4-BE49-F238E27FC236}">
                <a16:creationId xmlns:a16="http://schemas.microsoft.com/office/drawing/2014/main" id="{25FEA028-34EC-4C04-B239-C59DA218BF62}"/>
              </a:ext>
            </a:extLst>
          </p:cNvPr>
          <p:cNvSpPr>
            <a:spLocks noGrp="1"/>
          </p:cNvSpPr>
          <p:nvPr>
            <p:ph sz="half" idx="2"/>
          </p:nvPr>
        </p:nvSpPr>
        <p:spPr>
          <a:xfrm>
            <a:off x="1103312" y="2666999"/>
            <a:ext cx="4396339" cy="3150705"/>
          </a:xfrm>
        </p:spPr>
        <p:style>
          <a:lnRef idx="2">
            <a:schemeClr val="dk1"/>
          </a:lnRef>
          <a:fillRef idx="1">
            <a:schemeClr val="lt1"/>
          </a:fillRef>
          <a:effectRef idx="0">
            <a:schemeClr val="dk1"/>
          </a:effectRef>
          <a:fontRef idx="minor">
            <a:schemeClr val="dk1"/>
          </a:fontRef>
        </p:style>
        <p:txBody>
          <a:bodyPr anchor="t"/>
          <a:lstStyle/>
          <a:p>
            <a:r>
              <a:rPr lang="en-US" dirty="0"/>
              <a:t>Imtiaz Ali</a:t>
            </a:r>
          </a:p>
          <a:p>
            <a:r>
              <a:rPr lang="en-US" dirty="0"/>
              <a:t>Kanwar Muzammil</a:t>
            </a:r>
          </a:p>
          <a:p>
            <a:endParaRPr lang="en-US" dirty="0"/>
          </a:p>
          <a:p>
            <a:pPr marL="0" indent="0">
              <a:buNone/>
            </a:pPr>
            <a:endParaRPr lang="en-US" dirty="0"/>
          </a:p>
        </p:txBody>
      </p:sp>
      <p:sp>
        <p:nvSpPr>
          <p:cNvPr id="5" name="Text Placeholder 4">
            <a:extLst>
              <a:ext uri="{FF2B5EF4-FFF2-40B4-BE49-F238E27FC236}">
                <a16:creationId xmlns:a16="http://schemas.microsoft.com/office/drawing/2014/main" id="{9245FB60-329C-465F-93C4-A97C676F654E}"/>
              </a:ext>
            </a:extLst>
          </p:cNvPr>
          <p:cNvSpPr>
            <a:spLocks noGrp="1"/>
          </p:cNvSpPr>
          <p:nvPr>
            <p:ph type="body" sz="quarter" idx="3"/>
          </p:nvPr>
        </p:nvSpPr>
        <p:spPr/>
        <p:style>
          <a:lnRef idx="1">
            <a:schemeClr val="dk1"/>
          </a:lnRef>
          <a:fillRef idx="2">
            <a:schemeClr val="dk1"/>
          </a:fillRef>
          <a:effectRef idx="1">
            <a:schemeClr val="dk1"/>
          </a:effectRef>
          <a:fontRef idx="minor">
            <a:schemeClr val="dk1"/>
          </a:fontRef>
        </p:style>
        <p:txBody>
          <a:bodyPr anchor="ctr"/>
          <a:lstStyle/>
          <a:p>
            <a:pPr algn="ctr"/>
            <a:r>
              <a:rPr lang="en-US" b="1" dirty="0">
                <a:ln w="0"/>
                <a:solidFill>
                  <a:schemeClr val="tx1"/>
                </a:solidFill>
                <a:effectLst>
                  <a:outerShdw blurRad="38100" dist="19050" dir="2700000" algn="tl" rotWithShape="0">
                    <a:schemeClr val="dk1">
                      <a:alpha val="40000"/>
                    </a:schemeClr>
                  </a:outerShdw>
                </a:effectLst>
              </a:rPr>
              <a:t>Software</a:t>
            </a:r>
          </a:p>
        </p:txBody>
      </p:sp>
      <p:sp>
        <p:nvSpPr>
          <p:cNvPr id="6" name="Content Placeholder 5">
            <a:extLst>
              <a:ext uri="{FF2B5EF4-FFF2-40B4-BE49-F238E27FC236}">
                <a16:creationId xmlns:a16="http://schemas.microsoft.com/office/drawing/2014/main" id="{C38B3D4A-E97A-4511-B33B-4FBE4B9B1E89}"/>
              </a:ext>
            </a:extLst>
          </p:cNvPr>
          <p:cNvSpPr>
            <a:spLocks noGrp="1"/>
          </p:cNvSpPr>
          <p:nvPr>
            <p:ph sz="quarter" idx="4"/>
          </p:nvPr>
        </p:nvSpPr>
        <p:spPr>
          <a:xfrm>
            <a:off x="5654495" y="2666999"/>
            <a:ext cx="4396339" cy="3150705"/>
          </a:xfrm>
        </p:spPr>
        <p:style>
          <a:lnRef idx="2">
            <a:schemeClr val="dk1"/>
          </a:lnRef>
          <a:fillRef idx="1">
            <a:schemeClr val="lt1"/>
          </a:fillRef>
          <a:effectRef idx="0">
            <a:schemeClr val="dk1"/>
          </a:effectRef>
          <a:fontRef idx="minor">
            <a:schemeClr val="dk1"/>
          </a:fontRef>
        </p:style>
        <p:txBody>
          <a:bodyPr anchor="t"/>
          <a:lstStyle/>
          <a:p>
            <a:r>
              <a:rPr lang="en-US" dirty="0"/>
              <a:t>Ali Nadir</a:t>
            </a:r>
          </a:p>
          <a:p>
            <a:r>
              <a:rPr lang="en-US" dirty="0"/>
              <a:t>Ahmed Abdullah</a:t>
            </a:r>
          </a:p>
        </p:txBody>
      </p:sp>
    </p:spTree>
    <p:extLst>
      <p:ext uri="{BB962C8B-B14F-4D97-AF65-F5344CB8AC3E}">
        <p14:creationId xmlns:p14="http://schemas.microsoft.com/office/powerpoint/2010/main" val="1131458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368AF3F-8E8C-4A13-913B-EB1C20B7CA9D}"/>
              </a:ext>
            </a:extLst>
          </p:cNvPr>
          <p:cNvSpPr>
            <a:spLocks noGrp="1"/>
          </p:cNvSpPr>
          <p:nvPr>
            <p:ph type="title"/>
          </p:nvPr>
        </p:nvSpPr>
        <p:spPr>
          <a:xfrm>
            <a:off x="646111" y="612631"/>
            <a:ext cx="9404723" cy="1400530"/>
          </a:xfrm>
        </p:spPr>
        <p:txBody>
          <a:bodyPr/>
          <a:lstStyle/>
          <a:p>
            <a:r>
              <a:rPr lang="en-US" dirty="0"/>
              <a:t>APPLICATIONS</a:t>
            </a:r>
          </a:p>
        </p:txBody>
      </p:sp>
      <p:sp>
        <p:nvSpPr>
          <p:cNvPr id="8" name="Content Placeholder 7">
            <a:extLst>
              <a:ext uri="{FF2B5EF4-FFF2-40B4-BE49-F238E27FC236}">
                <a16:creationId xmlns:a16="http://schemas.microsoft.com/office/drawing/2014/main" id="{E1864554-DE49-4E57-849B-2B4FAE7587D0}"/>
              </a:ext>
            </a:extLst>
          </p:cNvPr>
          <p:cNvSpPr>
            <a:spLocks noGrp="1"/>
          </p:cNvSpPr>
          <p:nvPr>
            <p:ph idx="1"/>
          </p:nvPr>
        </p:nvSpPr>
        <p:spPr>
          <a:xfrm>
            <a:off x="347938" y="2013161"/>
            <a:ext cx="8946541" cy="4195481"/>
          </a:xfrm>
        </p:spPr>
        <p:txBody>
          <a:bodyPr>
            <a:normAutofit/>
          </a:bodyPr>
          <a:lstStyle/>
          <a:p>
            <a:r>
              <a:rPr lang="en-US" sz="2800" b="1" dirty="0"/>
              <a:t>Numerous counting applications, </a:t>
            </a:r>
          </a:p>
          <a:p>
            <a:pPr marL="0" indent="0">
              <a:buNone/>
            </a:pPr>
            <a:r>
              <a:rPr lang="en-US" sz="2800" b="1" dirty="0"/>
              <a:t>   such as:</a:t>
            </a:r>
          </a:p>
          <a:p>
            <a:r>
              <a:rPr lang="en-US" sz="2800" b="1" dirty="0"/>
              <a:t>Dice for a board game</a:t>
            </a:r>
          </a:p>
          <a:p>
            <a:r>
              <a:rPr lang="en-US" sz="2800" b="1" dirty="0"/>
              <a:t>Random number generator e.g. for </a:t>
            </a:r>
          </a:p>
          <a:p>
            <a:pPr marL="0" indent="0">
              <a:buNone/>
            </a:pPr>
            <a:r>
              <a:rPr lang="en-US" sz="2800" b="1" dirty="0"/>
              <a:t>   shuffling program</a:t>
            </a:r>
          </a:p>
          <a:p>
            <a:r>
              <a:rPr lang="en-US" sz="2800" b="1" dirty="0"/>
              <a:t>Measurement of frequency and time</a:t>
            </a:r>
          </a:p>
          <a:p>
            <a:r>
              <a:rPr lang="en-US" sz="2800" b="1" dirty="0"/>
              <a:t>Digital signboards for traffic safety</a:t>
            </a:r>
          </a:p>
        </p:txBody>
      </p:sp>
      <p:pic>
        <p:nvPicPr>
          <p:cNvPr id="3" name="Picture 2">
            <a:extLst>
              <a:ext uri="{FF2B5EF4-FFF2-40B4-BE49-F238E27FC236}">
                <a16:creationId xmlns:a16="http://schemas.microsoft.com/office/drawing/2014/main" id="{922D3F7B-8FE2-466C-A01C-E29B3CC0A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6377" y="1811799"/>
            <a:ext cx="2645259" cy="2299102"/>
          </a:xfrm>
          <a:prstGeom prst="rect">
            <a:avLst/>
          </a:prstGeom>
        </p:spPr>
      </p:pic>
      <p:pic>
        <p:nvPicPr>
          <p:cNvPr id="6" name="Picture 5">
            <a:extLst>
              <a:ext uri="{FF2B5EF4-FFF2-40B4-BE49-F238E27FC236}">
                <a16:creationId xmlns:a16="http://schemas.microsoft.com/office/drawing/2014/main" id="{14185D7E-B241-4FFF-846B-9843E57AB8C1}"/>
              </a:ext>
            </a:extLst>
          </p:cNvPr>
          <p:cNvPicPr/>
          <p:nvPr/>
        </p:nvPicPr>
        <p:blipFill rotWithShape="1">
          <a:blip r:embed="rId3">
            <a:extLst>
              <a:ext uri="{28A0092B-C50C-407E-A947-70E740481C1C}">
                <a14:useLocalDpi xmlns:a14="http://schemas.microsoft.com/office/drawing/2010/main" val="0"/>
              </a:ext>
            </a:extLst>
          </a:blip>
          <a:srcRect t="14988" r="1155" b="17740"/>
          <a:stretch/>
        </p:blipFill>
        <p:spPr>
          <a:xfrm>
            <a:off x="8328053" y="4251880"/>
            <a:ext cx="3516009" cy="2299102"/>
          </a:xfrm>
          <a:prstGeom prst="rect">
            <a:avLst/>
          </a:prstGeom>
        </p:spPr>
      </p:pic>
    </p:spTree>
    <p:extLst>
      <p:ext uri="{BB962C8B-B14F-4D97-AF65-F5344CB8AC3E}">
        <p14:creationId xmlns:p14="http://schemas.microsoft.com/office/powerpoint/2010/main" val="17655015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2A3DD-7231-4600-A24D-BA70ABD2A946}"/>
              </a:ext>
            </a:extLst>
          </p:cNvPr>
          <p:cNvSpPr>
            <a:spLocks noGrp="1"/>
          </p:cNvSpPr>
          <p:nvPr>
            <p:ph type="title"/>
          </p:nvPr>
        </p:nvSpPr>
        <p:spPr/>
        <p:txBody>
          <a:bodyPr/>
          <a:lstStyle/>
          <a:p>
            <a:r>
              <a:rPr lang="en-US" dirty="0"/>
              <a:t>IN SHORT</a:t>
            </a:r>
          </a:p>
        </p:txBody>
      </p:sp>
      <p:sp>
        <p:nvSpPr>
          <p:cNvPr id="3" name="Content Placeholder 2">
            <a:extLst>
              <a:ext uri="{FF2B5EF4-FFF2-40B4-BE49-F238E27FC236}">
                <a16:creationId xmlns:a16="http://schemas.microsoft.com/office/drawing/2014/main" id="{5B7716A1-4198-4FBB-8059-7F53415A9968}"/>
              </a:ext>
            </a:extLst>
          </p:cNvPr>
          <p:cNvSpPr>
            <a:spLocks noGrp="1"/>
          </p:cNvSpPr>
          <p:nvPr>
            <p:ph idx="1"/>
          </p:nvPr>
        </p:nvSpPr>
        <p:spPr>
          <a:xfrm>
            <a:off x="646111" y="1680970"/>
            <a:ext cx="8946541" cy="4195481"/>
          </a:xfrm>
        </p:spPr>
        <p:txBody>
          <a:bodyPr>
            <a:noAutofit/>
          </a:bodyPr>
          <a:lstStyle/>
          <a:p>
            <a:pPr lvl="0"/>
            <a:r>
              <a:rPr lang="en-US" sz="2800" dirty="0"/>
              <a:t>System developed to cater to small scale board and card games</a:t>
            </a:r>
          </a:p>
          <a:p>
            <a:pPr lvl="0"/>
            <a:r>
              <a:rPr lang="en-US" sz="2800" dirty="0"/>
              <a:t>Allows for continuous dice rolls for extended periods</a:t>
            </a:r>
          </a:p>
          <a:p>
            <a:pPr lvl="0"/>
            <a:r>
              <a:rPr lang="en-US" sz="2800" dirty="0"/>
              <a:t>Purely unbiased and randomized results every time due to even frequency of an outcome’s occurrence </a:t>
            </a:r>
          </a:p>
          <a:p>
            <a:r>
              <a:rPr lang="en-US" sz="2800" dirty="0"/>
              <a:t>The algorithm can be extended to allow for larger scale applications such as digital signboards in airlines and traffic systems</a:t>
            </a:r>
          </a:p>
          <a:p>
            <a:endParaRPr lang="en-US" sz="2800" dirty="0"/>
          </a:p>
        </p:txBody>
      </p:sp>
    </p:spTree>
    <p:extLst>
      <p:ext uri="{BB962C8B-B14F-4D97-AF65-F5344CB8AC3E}">
        <p14:creationId xmlns:p14="http://schemas.microsoft.com/office/powerpoint/2010/main" val="3374573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B8113-044B-4BD0-8126-66BC128C3814}"/>
              </a:ext>
            </a:extLst>
          </p:cNvPr>
          <p:cNvSpPr>
            <a:spLocks noGrp="1"/>
          </p:cNvSpPr>
          <p:nvPr>
            <p:ph type="title"/>
          </p:nvPr>
        </p:nvSpPr>
        <p:spPr>
          <a:xfrm>
            <a:off x="645130" y="652388"/>
            <a:ext cx="9404723" cy="1400530"/>
          </a:xfrm>
        </p:spPr>
        <p:txBody>
          <a:bodyPr/>
          <a:lstStyle/>
          <a:p>
            <a:r>
              <a:rPr lang="en-US" dirty="0"/>
              <a:t>CONCLUSION</a:t>
            </a:r>
          </a:p>
        </p:txBody>
      </p:sp>
      <p:sp>
        <p:nvSpPr>
          <p:cNvPr id="3" name="Content Placeholder 2">
            <a:extLst>
              <a:ext uri="{FF2B5EF4-FFF2-40B4-BE49-F238E27FC236}">
                <a16:creationId xmlns:a16="http://schemas.microsoft.com/office/drawing/2014/main" id="{590EC9A1-BA25-4354-BD50-F5C47DC93459}"/>
              </a:ext>
            </a:extLst>
          </p:cNvPr>
          <p:cNvSpPr>
            <a:spLocks noGrp="1"/>
          </p:cNvSpPr>
          <p:nvPr>
            <p:ph idx="1"/>
          </p:nvPr>
        </p:nvSpPr>
        <p:spPr/>
        <p:txBody>
          <a:bodyPr>
            <a:normAutofit/>
          </a:bodyPr>
          <a:lstStyle/>
          <a:p>
            <a:pPr marL="0" indent="0">
              <a:buNone/>
            </a:pPr>
            <a:r>
              <a:rPr lang="en-US" sz="2800" dirty="0"/>
              <a:t>This project greatly enhanced our understanding of combinational logic, microcontrollers, and flip flops along with their applications and also allowed us to brainstorm and explore alternative solutions to the problem proposed</a:t>
            </a:r>
          </a:p>
          <a:p>
            <a:endParaRPr lang="en-US" sz="2800" dirty="0"/>
          </a:p>
        </p:txBody>
      </p:sp>
    </p:spTree>
    <p:extLst>
      <p:ext uri="{BB962C8B-B14F-4D97-AF65-F5344CB8AC3E}">
        <p14:creationId xmlns:p14="http://schemas.microsoft.com/office/powerpoint/2010/main" val="3420729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D50FD-DA31-4329-B0F5-E5B6515C4E5B}"/>
              </a:ext>
            </a:extLst>
          </p:cNvPr>
          <p:cNvSpPr>
            <a:spLocks noGrp="1"/>
          </p:cNvSpPr>
          <p:nvPr>
            <p:ph type="title"/>
          </p:nvPr>
        </p:nvSpPr>
        <p:spPr/>
        <p:txBody>
          <a:bodyPr/>
          <a:lstStyle/>
          <a:p>
            <a:r>
              <a:rPr lang="en-US" dirty="0"/>
              <a:t>GROUP MEMBERS</a:t>
            </a:r>
          </a:p>
        </p:txBody>
      </p:sp>
      <p:sp>
        <p:nvSpPr>
          <p:cNvPr id="3" name="Content Placeholder 2">
            <a:extLst>
              <a:ext uri="{FF2B5EF4-FFF2-40B4-BE49-F238E27FC236}">
                <a16:creationId xmlns:a16="http://schemas.microsoft.com/office/drawing/2014/main" id="{188DB1EF-D4C6-4BF7-81B1-093D88BE961D}"/>
              </a:ext>
            </a:extLst>
          </p:cNvPr>
          <p:cNvSpPr>
            <a:spLocks noGrp="1"/>
          </p:cNvSpPr>
          <p:nvPr>
            <p:ph idx="1"/>
          </p:nvPr>
        </p:nvSpPr>
        <p:spPr/>
        <p:txBody>
          <a:bodyPr anchor="t">
            <a:normAutofit/>
          </a:bodyPr>
          <a:lstStyle/>
          <a:p>
            <a:pPr>
              <a:lnSpc>
                <a:spcPct val="200000"/>
              </a:lnSpc>
            </a:pPr>
            <a:r>
              <a:rPr lang="en-US" sz="2800" dirty="0"/>
              <a:t>ALI NADIR 20K-0325</a:t>
            </a:r>
          </a:p>
          <a:p>
            <a:pPr>
              <a:lnSpc>
                <a:spcPct val="200000"/>
              </a:lnSpc>
            </a:pPr>
            <a:r>
              <a:rPr lang="en-US" sz="2800" dirty="0"/>
              <a:t>IMTIAZ ALI 20K-0313</a:t>
            </a:r>
          </a:p>
          <a:p>
            <a:pPr>
              <a:lnSpc>
                <a:spcPct val="200000"/>
              </a:lnSpc>
            </a:pPr>
            <a:r>
              <a:rPr lang="en-US" sz="2800" dirty="0"/>
              <a:t>AHMED ABDULLAH 20K-0470</a:t>
            </a:r>
          </a:p>
          <a:p>
            <a:pPr>
              <a:lnSpc>
                <a:spcPct val="200000"/>
              </a:lnSpc>
            </a:pPr>
            <a:r>
              <a:rPr lang="en-US" sz="2800" dirty="0"/>
              <a:t>KANWAR MUZAMMIL 20K-0469</a:t>
            </a:r>
          </a:p>
        </p:txBody>
      </p:sp>
    </p:spTree>
    <p:extLst>
      <p:ext uri="{BB962C8B-B14F-4D97-AF65-F5344CB8AC3E}">
        <p14:creationId xmlns:p14="http://schemas.microsoft.com/office/powerpoint/2010/main" val="715671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91F42-D135-471F-97DA-97613E890D93}"/>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3476B635-8519-4102-B294-482FF1B94F93}"/>
              </a:ext>
            </a:extLst>
          </p:cNvPr>
          <p:cNvSpPr>
            <a:spLocks noGrp="1"/>
          </p:cNvSpPr>
          <p:nvPr>
            <p:ph idx="1"/>
          </p:nvPr>
        </p:nvSpPr>
        <p:spPr/>
        <p:txBody>
          <a:bodyPr>
            <a:normAutofit fontScale="92500" lnSpcReduction="10000"/>
          </a:bodyPr>
          <a:lstStyle/>
          <a:p>
            <a:r>
              <a:rPr lang="en-US" sz="2800" dirty="0"/>
              <a:t>This project aims to develop an electronic, randomized dice that is capable of generating any of the 6 possible resultant combinations (1 to 6) in the form of a matrix</a:t>
            </a:r>
          </a:p>
          <a:p>
            <a:r>
              <a:rPr lang="en-US" sz="2800" dirty="0"/>
              <a:t>The project also simulates the rolling/shuffling of the dice by means of a switch that enables randomized and unbiased pattern generation </a:t>
            </a:r>
          </a:p>
          <a:p>
            <a:r>
              <a:rPr lang="en-US" sz="2800" dirty="0"/>
              <a:t>The pattern generated is represented by</a:t>
            </a:r>
          </a:p>
          <a:p>
            <a:pPr marL="0" indent="0">
              <a:buNone/>
            </a:pPr>
            <a:r>
              <a:rPr lang="en-US" sz="2800" dirty="0"/>
              <a:t>    illuminated  LEDs</a:t>
            </a:r>
          </a:p>
          <a:p>
            <a:pPr marL="0" indent="0">
              <a:buNone/>
            </a:pPr>
            <a:r>
              <a:rPr lang="en-US" sz="2800" dirty="0"/>
              <a:t> </a:t>
            </a:r>
          </a:p>
        </p:txBody>
      </p:sp>
      <p:pic>
        <p:nvPicPr>
          <p:cNvPr id="7" name="Picture 6">
            <a:extLst>
              <a:ext uri="{FF2B5EF4-FFF2-40B4-BE49-F238E27FC236}">
                <a16:creationId xmlns:a16="http://schemas.microsoft.com/office/drawing/2014/main" id="{4297E1D0-D06D-4D65-9B3F-D32B36AB5A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982" y="4462876"/>
            <a:ext cx="3810000" cy="2252663"/>
          </a:xfrm>
          <a:prstGeom prst="rect">
            <a:avLst/>
          </a:prstGeom>
        </p:spPr>
      </p:pic>
    </p:spTree>
    <p:extLst>
      <p:ext uri="{BB962C8B-B14F-4D97-AF65-F5344CB8AC3E}">
        <p14:creationId xmlns:p14="http://schemas.microsoft.com/office/powerpoint/2010/main" val="2745100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7F3A-59FF-4257-B442-BE3C1FD16313}"/>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B7147EA0-DE9F-4AD1-A687-1697B47C7E30}"/>
              </a:ext>
            </a:extLst>
          </p:cNvPr>
          <p:cNvSpPr>
            <a:spLocks noGrp="1"/>
          </p:cNvSpPr>
          <p:nvPr>
            <p:ph idx="1"/>
          </p:nvPr>
        </p:nvSpPr>
        <p:spPr>
          <a:xfrm>
            <a:off x="440634" y="1649132"/>
            <a:ext cx="10515600" cy="4756150"/>
          </a:xfrm>
        </p:spPr>
        <p:txBody>
          <a:bodyPr>
            <a:normAutofit lnSpcReduction="10000"/>
          </a:bodyPr>
          <a:lstStyle/>
          <a:p>
            <a:r>
              <a:rPr lang="en-US" sz="2400" dirty="0"/>
              <a:t>What initiated this project was curiosity of the working and functionality of an electronic, hardware based random number generator. With this in view, a number of systems can be built to enable a particular pattern based on the random number generated. To implement such a system, a microcontroller capable of generating random numbers was needed. Since the project would use random numbers for processing, each number had to correspond to certain distinct output. In our case, this could be a group of LEDs coupled to resemble the faces of a die. Desire for exploration of the working of microcontrollers and its integration in random number generation, and eventually electronic dice, proved to be our main motivator. Thus, our group decided to create digitized dice for use in board games (ludo snakes and ladders etc.) and on a larger scale in digital signboard, matrix etc.</a:t>
            </a:r>
          </a:p>
          <a:p>
            <a:endParaRPr lang="en-US" sz="2400" dirty="0"/>
          </a:p>
        </p:txBody>
      </p:sp>
    </p:spTree>
    <p:extLst>
      <p:ext uri="{BB962C8B-B14F-4D97-AF65-F5344CB8AC3E}">
        <p14:creationId xmlns:p14="http://schemas.microsoft.com/office/powerpoint/2010/main" val="749539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5ABDA-9143-42BA-8F26-0EFEDDE89C2E}"/>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C468645C-ED23-4C70-8E59-5E10CEAD4BC6}"/>
              </a:ext>
            </a:extLst>
          </p:cNvPr>
          <p:cNvSpPr>
            <a:spLocks noGrp="1"/>
          </p:cNvSpPr>
          <p:nvPr>
            <p:ph idx="1"/>
          </p:nvPr>
        </p:nvSpPr>
        <p:spPr>
          <a:xfrm>
            <a:off x="838200" y="1691323"/>
            <a:ext cx="10515600" cy="4195763"/>
          </a:xfrm>
        </p:spPr>
        <p:txBody>
          <a:bodyPr anchor="t">
            <a:normAutofit/>
          </a:bodyPr>
          <a:lstStyle/>
          <a:p>
            <a:pPr marL="457200" lvl="1" indent="0">
              <a:buNone/>
            </a:pPr>
            <a:endParaRPr lang="en-US" dirty="0"/>
          </a:p>
          <a:p>
            <a:pPr>
              <a:lnSpc>
                <a:spcPct val="150000"/>
              </a:lnSpc>
            </a:pPr>
            <a:r>
              <a:rPr lang="en-US" sz="3200" dirty="0"/>
              <a:t>The circuit can be categorized into 3 groups:</a:t>
            </a:r>
          </a:p>
          <a:p>
            <a:pPr lvl="1">
              <a:lnSpc>
                <a:spcPct val="150000"/>
              </a:lnSpc>
            </a:pPr>
            <a:r>
              <a:rPr lang="en-US" sz="2800" dirty="0"/>
              <a:t>Astable Clock Pulse Generation</a:t>
            </a:r>
          </a:p>
          <a:p>
            <a:pPr lvl="1">
              <a:lnSpc>
                <a:spcPct val="150000"/>
              </a:lnSpc>
            </a:pPr>
            <a:r>
              <a:rPr lang="en-US" sz="2800" dirty="0"/>
              <a:t>Pulse Counting</a:t>
            </a:r>
          </a:p>
          <a:p>
            <a:pPr lvl="1">
              <a:lnSpc>
                <a:spcPct val="150000"/>
              </a:lnSpc>
            </a:pPr>
            <a:r>
              <a:rPr lang="en-US" sz="2800" dirty="0"/>
              <a:t>Translation of counted pulses into LED output</a:t>
            </a:r>
          </a:p>
          <a:p>
            <a:pPr marL="0" indent="0">
              <a:lnSpc>
                <a:spcPct val="150000"/>
              </a:lnSpc>
              <a:buNone/>
            </a:pPr>
            <a:r>
              <a:rPr lang="en-US" dirty="0"/>
              <a:t> </a:t>
            </a:r>
          </a:p>
        </p:txBody>
      </p:sp>
    </p:spTree>
    <p:extLst>
      <p:ext uri="{BB962C8B-B14F-4D97-AF65-F5344CB8AC3E}">
        <p14:creationId xmlns:p14="http://schemas.microsoft.com/office/powerpoint/2010/main" val="3802447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D0F903D-CB6A-491B-BF7C-F07B845A78CB}"/>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5574FBF9-6AD7-4946-BBAE-92F982DA6B6D}"/>
              </a:ext>
            </a:extLst>
          </p:cNvPr>
          <p:cNvSpPr>
            <a:spLocks noGrp="1"/>
          </p:cNvSpPr>
          <p:nvPr>
            <p:ph idx="1"/>
          </p:nvPr>
        </p:nvSpPr>
        <p:spPr>
          <a:xfrm>
            <a:off x="838200" y="1690688"/>
            <a:ext cx="10515600" cy="4195763"/>
          </a:xfrm>
        </p:spPr>
        <p:txBody>
          <a:bodyPr>
            <a:noAutofit/>
          </a:bodyPr>
          <a:lstStyle/>
          <a:p>
            <a:r>
              <a:rPr lang="en-US" sz="2400" dirty="0"/>
              <a:t>Clock pulses are generated using an astable IC which constantly produces HIGH and LOW states</a:t>
            </a:r>
          </a:p>
          <a:p>
            <a:r>
              <a:rPr lang="en-US" sz="2400" dirty="0"/>
              <a:t>Incoming clock pulses are counted incrementally using a Johnson decade counter, of which 6 pins are routed through parallel combinations of resistors which are grouped in 4</a:t>
            </a:r>
          </a:p>
          <a:p>
            <a:r>
              <a:rPr lang="en-US" sz="2400" dirty="0"/>
              <a:t>The number of resistors to each pin of the counter show the number of outputs in a group(total 4) </a:t>
            </a:r>
          </a:p>
          <a:p>
            <a:r>
              <a:rPr lang="en-US" sz="2400" dirty="0"/>
              <a:t>The 4 groups represent the combinations of LEDs that must illuminate when a pattern is generated</a:t>
            </a:r>
          </a:p>
          <a:p>
            <a:r>
              <a:rPr lang="en-US" sz="2400" dirty="0"/>
              <a:t>Finally, these 4 groups of outputs are connected to LEDs by means of transistors </a:t>
            </a:r>
          </a:p>
        </p:txBody>
      </p:sp>
    </p:spTree>
    <p:extLst>
      <p:ext uri="{BB962C8B-B14F-4D97-AF65-F5344CB8AC3E}">
        <p14:creationId xmlns:p14="http://schemas.microsoft.com/office/powerpoint/2010/main" val="1353542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8A444-4AA0-42D6-9C4C-3ABABF8B2529}"/>
              </a:ext>
            </a:extLst>
          </p:cNvPr>
          <p:cNvSpPr>
            <a:spLocks noGrp="1"/>
          </p:cNvSpPr>
          <p:nvPr>
            <p:ph type="title"/>
          </p:nvPr>
        </p:nvSpPr>
        <p:spPr/>
        <p:txBody>
          <a:bodyPr/>
          <a:lstStyle/>
          <a:p>
            <a:r>
              <a:rPr lang="en-US" dirty="0"/>
              <a:t>Electronic Components</a:t>
            </a:r>
          </a:p>
        </p:txBody>
      </p:sp>
      <p:sp>
        <p:nvSpPr>
          <p:cNvPr id="3" name="Content Placeholder 2">
            <a:extLst>
              <a:ext uri="{FF2B5EF4-FFF2-40B4-BE49-F238E27FC236}">
                <a16:creationId xmlns:a16="http://schemas.microsoft.com/office/drawing/2014/main" id="{B1529AF7-AF22-4550-8A9F-947EC1892DF4}"/>
              </a:ext>
            </a:extLst>
          </p:cNvPr>
          <p:cNvSpPr>
            <a:spLocks noGrp="1"/>
          </p:cNvSpPr>
          <p:nvPr>
            <p:ph idx="1"/>
          </p:nvPr>
        </p:nvSpPr>
        <p:spPr/>
        <p:txBody>
          <a:bodyPr>
            <a:normAutofit/>
          </a:bodyPr>
          <a:lstStyle/>
          <a:p>
            <a:r>
              <a:rPr lang="en-US" dirty="0"/>
              <a:t>1x 555 Timer IC for pulse generation</a:t>
            </a:r>
          </a:p>
          <a:p>
            <a:r>
              <a:rPr lang="en-US" dirty="0"/>
              <a:t>1x 4017 IC to receive and count pulses</a:t>
            </a:r>
          </a:p>
          <a:p>
            <a:r>
              <a:rPr lang="en-US" dirty="0"/>
              <a:t>9x LED for output</a:t>
            </a:r>
          </a:p>
          <a:p>
            <a:r>
              <a:rPr lang="en-US" dirty="0"/>
              <a:t>4x transistors: for amplification of current to the LEDs</a:t>
            </a:r>
          </a:p>
          <a:p>
            <a:r>
              <a:rPr lang="en-US" dirty="0"/>
              <a:t>5x 220K and 12x 10K resistors for surge protection</a:t>
            </a:r>
          </a:p>
          <a:p>
            <a:r>
              <a:rPr lang="en-US" dirty="0"/>
              <a:t>1x 1uF, 1x 0.01uF capacitors</a:t>
            </a:r>
          </a:p>
          <a:p>
            <a:r>
              <a:rPr lang="en-US" dirty="0"/>
              <a:t>1x push button</a:t>
            </a:r>
          </a:p>
          <a:p>
            <a:r>
              <a:rPr lang="en-US" dirty="0"/>
              <a:t>3 breadboards </a:t>
            </a:r>
          </a:p>
          <a:p>
            <a:pPr marL="0" indent="0">
              <a:buNone/>
            </a:pPr>
            <a:endParaRPr lang="en-US" dirty="0"/>
          </a:p>
          <a:p>
            <a:endParaRPr lang="en-US" dirty="0"/>
          </a:p>
        </p:txBody>
      </p:sp>
    </p:spTree>
    <p:extLst>
      <p:ext uri="{BB962C8B-B14F-4D97-AF65-F5344CB8AC3E}">
        <p14:creationId xmlns:p14="http://schemas.microsoft.com/office/powerpoint/2010/main" val="1965587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49631-4659-4179-BCD6-29A0AA05DAC9}"/>
              </a:ext>
            </a:extLst>
          </p:cNvPr>
          <p:cNvSpPr>
            <a:spLocks noGrp="1"/>
          </p:cNvSpPr>
          <p:nvPr>
            <p:ph type="title"/>
          </p:nvPr>
        </p:nvSpPr>
        <p:spPr/>
        <p:txBody>
          <a:bodyPr/>
          <a:lstStyle/>
          <a:p>
            <a:r>
              <a:rPr lang="en-US" b="1" dirty="0"/>
              <a:t>BASIC DESIGN</a:t>
            </a:r>
          </a:p>
        </p:txBody>
      </p:sp>
      <p:pic>
        <p:nvPicPr>
          <p:cNvPr id="4" name="Content Placeholder 3">
            <a:extLst>
              <a:ext uri="{FF2B5EF4-FFF2-40B4-BE49-F238E27FC236}">
                <a16:creationId xmlns:a16="http://schemas.microsoft.com/office/drawing/2014/main" id="{2D490335-BA78-4C33-BB28-2D2EB116968D}"/>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33455" t="36710" r="26690" b="23422"/>
          <a:stretch/>
        </p:blipFill>
        <p:spPr bwMode="auto">
          <a:xfrm>
            <a:off x="4346713" y="1549742"/>
            <a:ext cx="7712766" cy="4832770"/>
          </a:xfrm>
          <a:prstGeom prst="rect">
            <a:avLst/>
          </a:prstGeom>
          <a:noFill/>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90DD9A35-564F-438E-B88E-18AC228A4192}"/>
              </a:ext>
            </a:extLst>
          </p:cNvPr>
          <p:cNvSpPr txBox="1"/>
          <p:nvPr/>
        </p:nvSpPr>
        <p:spPr>
          <a:xfrm>
            <a:off x="0" y="1703969"/>
            <a:ext cx="4346713" cy="452431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285750" indent="-285750">
              <a:buFont typeface="Arial" panose="020B0604020202020204" pitchFamily="34" charset="0"/>
              <a:buChar char="•"/>
            </a:pPr>
            <a:r>
              <a:rPr lang="en-US" sz="2400" b="1" dirty="0">
                <a:ln w="0"/>
                <a:solidFill>
                  <a:schemeClr val="tx1"/>
                </a:solidFill>
                <a:effectLst>
                  <a:outerShdw blurRad="38100" dist="19050" dir="2700000" algn="tl" rotWithShape="0">
                    <a:schemeClr val="dk1">
                      <a:alpha val="40000"/>
                    </a:schemeClr>
                  </a:outerShdw>
                </a:effectLst>
              </a:rPr>
              <a:t>INPUT: </a:t>
            </a:r>
          </a:p>
          <a:p>
            <a:pPr marL="742950" lvl="1" indent="-285750">
              <a:buFont typeface="Arial" panose="020B0604020202020204" pitchFamily="34" charset="0"/>
              <a:buChar char="•"/>
            </a:pPr>
            <a:r>
              <a:rPr lang="en-US" sz="2400" dirty="0">
                <a:ln w="0"/>
                <a:solidFill>
                  <a:schemeClr val="tx1"/>
                </a:solidFill>
                <a:effectLst>
                  <a:outerShdw blurRad="38100" dist="19050" dir="2700000" algn="tl" rotWithShape="0">
                    <a:schemeClr val="dk1">
                      <a:alpha val="40000"/>
                    </a:schemeClr>
                  </a:outerShdw>
                </a:effectLst>
              </a:rPr>
              <a:t>Push button used</a:t>
            </a:r>
          </a:p>
          <a:p>
            <a:pPr marL="285750" indent="-285750">
              <a:buFont typeface="Arial" panose="020B0604020202020204" pitchFamily="34" charset="0"/>
              <a:buChar char="•"/>
            </a:pPr>
            <a:endParaRPr lang="en-US" sz="2400" b="1" dirty="0">
              <a:ln w="0"/>
              <a:solidFill>
                <a:schemeClr val="tx1"/>
              </a:solidFill>
              <a:effectLst>
                <a:outerShdw blurRad="38100" dist="19050" dir="2700000" algn="tl" rotWithShape="0">
                  <a:schemeClr val="dk1">
                    <a:alpha val="40000"/>
                  </a:schemeClr>
                </a:outerShdw>
              </a:effectLst>
            </a:endParaRPr>
          </a:p>
          <a:p>
            <a:pPr marL="285750" indent="-285750">
              <a:buFont typeface="Arial" panose="020B0604020202020204" pitchFamily="34" charset="0"/>
              <a:buChar char="•"/>
            </a:pPr>
            <a:r>
              <a:rPr lang="en-US" sz="2400" b="1" dirty="0">
                <a:ln w="0"/>
                <a:solidFill>
                  <a:schemeClr val="tx1"/>
                </a:solidFill>
                <a:effectLst>
                  <a:outerShdw blurRad="38100" dist="19050" dir="2700000" algn="tl" rotWithShape="0">
                    <a:schemeClr val="dk1">
                      <a:alpha val="40000"/>
                    </a:schemeClr>
                  </a:outerShdw>
                </a:effectLst>
              </a:rPr>
              <a:t>PROCESS:</a:t>
            </a:r>
          </a:p>
          <a:p>
            <a:pPr marL="742950" lvl="1" indent="-285750">
              <a:buFont typeface="Arial" panose="020B0604020202020204" pitchFamily="34" charset="0"/>
              <a:buChar char="•"/>
            </a:pPr>
            <a:r>
              <a:rPr lang="en-US" sz="2400" dirty="0">
                <a:ln w="0"/>
                <a:solidFill>
                  <a:schemeClr val="tx1"/>
                </a:solidFill>
                <a:effectLst>
                  <a:outerShdw blurRad="38100" dist="19050" dir="2700000" algn="tl" rotWithShape="0">
                    <a:schemeClr val="dk1">
                      <a:alpha val="40000"/>
                    </a:schemeClr>
                  </a:outerShdw>
                </a:effectLst>
              </a:rPr>
              <a:t>IC 4017</a:t>
            </a:r>
          </a:p>
          <a:p>
            <a:pPr marL="742950" lvl="1" indent="-285750">
              <a:buFont typeface="Arial" panose="020B0604020202020204" pitchFamily="34" charset="0"/>
              <a:buChar char="•"/>
            </a:pPr>
            <a:r>
              <a:rPr lang="en-US" sz="2400" dirty="0">
                <a:ln w="0"/>
                <a:solidFill>
                  <a:schemeClr val="tx1"/>
                </a:solidFill>
                <a:effectLst>
                  <a:outerShdw blurRad="38100" dist="19050" dir="2700000" algn="tl" rotWithShape="0">
                    <a:schemeClr val="dk1">
                      <a:alpha val="40000"/>
                    </a:schemeClr>
                  </a:outerShdw>
                </a:effectLst>
              </a:rPr>
              <a:t>IC 555</a:t>
            </a:r>
          </a:p>
          <a:p>
            <a:pPr marL="285750" indent="-285750">
              <a:buFont typeface="Arial" panose="020B0604020202020204" pitchFamily="34" charset="0"/>
              <a:buChar char="•"/>
            </a:pPr>
            <a:endParaRPr lang="en-US" sz="2400" dirty="0">
              <a:ln w="0"/>
              <a:solidFill>
                <a:schemeClr val="tx1"/>
              </a:solidFill>
              <a:effectLst>
                <a:outerShdw blurRad="38100" dist="19050" dir="2700000" algn="tl" rotWithShape="0">
                  <a:schemeClr val="dk1">
                    <a:alpha val="40000"/>
                  </a:schemeClr>
                </a:outerShdw>
              </a:effectLst>
            </a:endParaRPr>
          </a:p>
          <a:p>
            <a:pPr marL="285750" indent="-285750">
              <a:buFont typeface="Arial" panose="020B0604020202020204" pitchFamily="34" charset="0"/>
              <a:buChar char="•"/>
            </a:pPr>
            <a:r>
              <a:rPr lang="en-US" sz="2400" b="1" dirty="0">
                <a:ln w="0"/>
                <a:solidFill>
                  <a:schemeClr val="tx1"/>
                </a:solidFill>
                <a:effectLst>
                  <a:outerShdw blurRad="38100" dist="19050" dir="2700000" algn="tl" rotWithShape="0">
                    <a:schemeClr val="dk1">
                      <a:alpha val="40000"/>
                    </a:schemeClr>
                  </a:outerShdw>
                </a:effectLst>
              </a:rPr>
              <a:t>OUTPUT:</a:t>
            </a:r>
          </a:p>
          <a:p>
            <a:pPr marL="742950" lvl="1" indent="-285750">
              <a:buFont typeface="Arial" panose="020B0604020202020204" pitchFamily="34" charset="0"/>
              <a:buChar char="•"/>
            </a:pPr>
            <a:r>
              <a:rPr lang="en-US" sz="2400" dirty="0">
                <a:ln w="0"/>
                <a:solidFill>
                  <a:schemeClr val="tx1"/>
                </a:solidFill>
                <a:effectLst>
                  <a:outerShdw blurRad="38100" dist="19050" dir="2700000" algn="tl" rotWithShape="0">
                    <a:schemeClr val="dk1">
                      <a:alpha val="40000"/>
                    </a:schemeClr>
                  </a:outerShdw>
                </a:effectLst>
              </a:rPr>
              <a:t>LEDs</a:t>
            </a:r>
          </a:p>
          <a:p>
            <a:pPr marL="742950" lvl="1" indent="-285750">
              <a:buFont typeface="Arial" panose="020B0604020202020204" pitchFamily="34" charset="0"/>
              <a:buChar char="•"/>
            </a:pPr>
            <a:r>
              <a:rPr lang="en-US" sz="2400" dirty="0">
                <a:ln w="0"/>
                <a:solidFill>
                  <a:schemeClr val="tx1"/>
                </a:solidFill>
                <a:effectLst>
                  <a:outerShdw blurRad="38100" dist="19050" dir="2700000" algn="tl" rotWithShape="0">
                    <a:schemeClr val="dk1">
                      <a:alpha val="40000"/>
                    </a:schemeClr>
                  </a:outerShdw>
                </a:effectLst>
              </a:rPr>
              <a:t>Transistors</a:t>
            </a:r>
          </a:p>
          <a:p>
            <a:pPr marL="742950" lvl="1" indent="-285750">
              <a:buFont typeface="Arial" panose="020B0604020202020204" pitchFamily="34" charset="0"/>
              <a:buChar char="•"/>
            </a:pPr>
            <a:r>
              <a:rPr lang="en-US" sz="2400" dirty="0">
                <a:ln w="0"/>
                <a:solidFill>
                  <a:schemeClr val="tx1"/>
                </a:solidFill>
                <a:effectLst>
                  <a:outerShdw blurRad="38100" dist="19050" dir="2700000" algn="tl" rotWithShape="0">
                    <a:schemeClr val="dk1">
                      <a:alpha val="40000"/>
                    </a:schemeClr>
                  </a:outerShdw>
                </a:effectLst>
              </a:rPr>
              <a:t> Circuit Arrangement </a:t>
            </a:r>
          </a:p>
          <a:p>
            <a:pPr marL="742950" lvl="1" indent="-285750">
              <a:buFont typeface="Arial" panose="020B0604020202020204" pitchFamily="34" charset="0"/>
              <a:buChar char="•"/>
            </a:pPr>
            <a:endParaRPr lang="en-US" sz="24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2610737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B4F21-6E22-4EC8-B1D0-9358DDD3CF9E}"/>
              </a:ext>
            </a:extLst>
          </p:cNvPr>
          <p:cNvSpPr>
            <a:spLocks noGrp="1"/>
          </p:cNvSpPr>
          <p:nvPr>
            <p:ph type="title"/>
          </p:nvPr>
        </p:nvSpPr>
        <p:spPr>
          <a:xfrm>
            <a:off x="646111" y="571988"/>
            <a:ext cx="9404723" cy="1400530"/>
          </a:xfrm>
        </p:spPr>
        <p:txBody>
          <a:bodyPr/>
          <a:lstStyle/>
          <a:p>
            <a:r>
              <a:rPr lang="en-US" b="1" dirty="0"/>
              <a:t>SOFTWARE</a:t>
            </a:r>
          </a:p>
        </p:txBody>
      </p:sp>
      <p:sp>
        <p:nvSpPr>
          <p:cNvPr id="3" name="Content Placeholder 2">
            <a:extLst>
              <a:ext uri="{FF2B5EF4-FFF2-40B4-BE49-F238E27FC236}">
                <a16:creationId xmlns:a16="http://schemas.microsoft.com/office/drawing/2014/main" id="{B2F0F11F-F3F8-4C10-BE71-82007AE313B4}"/>
              </a:ext>
            </a:extLst>
          </p:cNvPr>
          <p:cNvSpPr>
            <a:spLocks noGrp="1"/>
          </p:cNvSpPr>
          <p:nvPr>
            <p:ph idx="1"/>
          </p:nvPr>
        </p:nvSpPr>
        <p:spPr>
          <a:xfrm>
            <a:off x="255105" y="1853248"/>
            <a:ext cx="6781800" cy="4239315"/>
          </a:xfrm>
        </p:spPr>
        <p:txBody>
          <a:bodyPr>
            <a:normAutofit fontScale="92500" lnSpcReduction="20000"/>
          </a:bodyPr>
          <a:lstStyle/>
          <a:p>
            <a:r>
              <a:rPr lang="en-US" sz="2800" dirty="0"/>
              <a:t>The software chosen for hardware circuit design, simulation, and testing is </a:t>
            </a:r>
            <a:r>
              <a:rPr lang="en-US" sz="2800" b="1" u="sng" dirty="0"/>
              <a:t>Proteus 8</a:t>
            </a:r>
          </a:p>
          <a:p>
            <a:r>
              <a:rPr lang="en-US" sz="2800" dirty="0"/>
              <a:t>Allowed for careful study of circuit for better understanding</a:t>
            </a:r>
          </a:p>
          <a:p>
            <a:r>
              <a:rPr lang="en-US" sz="2800" dirty="0"/>
              <a:t>Chosen for its rich library of electrical components, including various microcontrollers, and debugging tools, such as plotters and oscilloscopes</a:t>
            </a:r>
          </a:p>
          <a:p>
            <a:r>
              <a:rPr lang="en-US" sz="2800" dirty="0"/>
              <a:t>Easy to use and up to date with latest hardware conventions</a:t>
            </a:r>
          </a:p>
        </p:txBody>
      </p:sp>
      <p:pic>
        <p:nvPicPr>
          <p:cNvPr id="4" name="Picture 3">
            <a:extLst>
              <a:ext uri="{FF2B5EF4-FFF2-40B4-BE49-F238E27FC236}">
                <a16:creationId xmlns:a16="http://schemas.microsoft.com/office/drawing/2014/main" id="{A416BB59-AE9E-4F29-A91C-FAC32CAB8AE3}"/>
              </a:ext>
            </a:extLst>
          </p:cNvPr>
          <p:cNvPicPr>
            <a:picLocks noChangeAspect="1"/>
          </p:cNvPicPr>
          <p:nvPr/>
        </p:nvPicPr>
        <p:blipFill rotWithShape="1">
          <a:blip r:embed="rId2"/>
          <a:srcRect l="32065" t="29919" r="31740" b="29289"/>
          <a:stretch/>
        </p:blipFill>
        <p:spPr>
          <a:xfrm>
            <a:off x="7523921" y="2385390"/>
            <a:ext cx="4412974" cy="2849217"/>
          </a:xfrm>
          <a:prstGeom prst="rect">
            <a:avLst/>
          </a:prstGeom>
        </p:spPr>
      </p:pic>
    </p:spTree>
    <p:extLst>
      <p:ext uri="{BB962C8B-B14F-4D97-AF65-F5344CB8AC3E}">
        <p14:creationId xmlns:p14="http://schemas.microsoft.com/office/powerpoint/2010/main" val="5617598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253</TotalTime>
  <Words>846</Words>
  <Application>Microsoft Office PowerPoint</Application>
  <PresentationFormat>Widescreen</PresentationFormat>
  <Paragraphs>100</Paragraphs>
  <Slides>17</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Aharoni</vt:lpstr>
      <vt:lpstr>Arial</vt:lpstr>
      <vt:lpstr>Century Gothic</vt:lpstr>
      <vt:lpstr>Wingdings 3</vt:lpstr>
      <vt:lpstr>Ion</vt:lpstr>
      <vt:lpstr>DIGITAL DICE </vt:lpstr>
      <vt:lpstr>GROUP MEMBERS</vt:lpstr>
      <vt:lpstr>INTRODUCTION</vt:lpstr>
      <vt:lpstr>MOTIVATION</vt:lpstr>
      <vt:lpstr>METHODOLOGY</vt:lpstr>
      <vt:lpstr>METHODOLOGY</vt:lpstr>
      <vt:lpstr>Electronic Components</vt:lpstr>
      <vt:lpstr>BASIC DESIGN</vt:lpstr>
      <vt:lpstr>SOFTWARE</vt:lpstr>
      <vt:lpstr>Circuit Diagram </vt:lpstr>
      <vt:lpstr>Flow Diagram</vt:lpstr>
      <vt:lpstr>ALGORITHM</vt:lpstr>
      <vt:lpstr>Working and Functionality </vt:lpstr>
      <vt:lpstr>TASK DISTRIBUTION</vt:lpstr>
      <vt:lpstr>APPLICATIONS</vt:lpstr>
      <vt:lpstr>IN SHORT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DICE</dc:title>
  <dc:creator>Ali Nadir</dc:creator>
  <cp:lastModifiedBy>Ali Nadir</cp:lastModifiedBy>
  <cp:revision>24</cp:revision>
  <dcterms:created xsi:type="dcterms:W3CDTF">2021-05-07T17:14:39Z</dcterms:created>
  <dcterms:modified xsi:type="dcterms:W3CDTF">2021-05-18T06:17:11Z</dcterms:modified>
</cp:coreProperties>
</file>